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6858000" cy="91440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BA0"/>
    <a:srgbClr val="FEA65E"/>
    <a:srgbClr val="F4BB68"/>
    <a:srgbClr val="EFB16D"/>
    <a:srgbClr val="009FE3"/>
    <a:srgbClr val="008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B0177-EEAD-467F-A696-33021A3737BE}" type="datetimeFigureOut">
              <a:rPr lang="de-CH" smtClean="0"/>
              <a:t>15.05.2024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6137-33AE-42AD-9CFF-625B8FDFB1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450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E307-2EED-41DC-B960-7F893A5ED0C7}" type="datetimeFigureOut">
              <a:rPr lang="de-CH" smtClean="0"/>
              <a:t>15.05.2024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FF4FE-F8FC-4C1D-BEE1-E343905C33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752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Abse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9200" y="3338338"/>
            <a:ext cx="11160000" cy="2880000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bg1">
                    <a:lumMod val="6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19200" y="2402338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9199" y="964574"/>
            <a:ext cx="6242919" cy="109488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</a:lstStyle>
          <a:p>
            <a:r>
              <a:rPr lang="de-CH" b="1" smtClean="0"/>
              <a:t>Organisation</a:t>
            </a:r>
            <a:endParaRPr lang="de-CH" b="1" dirty="0" smtClean="0"/>
          </a:p>
        </p:txBody>
      </p:sp>
    </p:spTree>
    <p:extLst>
      <p:ext uri="{BB962C8B-B14F-4D97-AF65-F5344CB8AC3E}">
        <p14:creationId xmlns:p14="http://schemas.microsoft.com/office/powerpoint/2010/main" val="19962872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932000" y="936000"/>
            <a:ext cx="6840000" cy="518399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200" y="2159998"/>
            <a:ext cx="414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4140000" cy="10133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321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z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9200" y="964575"/>
            <a:ext cx="11160000" cy="180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de-DE" dirty="0" smtClean="0"/>
              <a:t>Departement</a:t>
            </a:r>
          </a:p>
          <a:p>
            <a:pPr lvl="0"/>
            <a:r>
              <a:rPr lang="de-DE" smtClean="0"/>
              <a:t>Organisation</a:t>
            </a:r>
            <a:endParaRPr lang="de-DE" dirty="0" smtClean="0"/>
          </a:p>
          <a:p>
            <a:pPr lvl="0"/>
            <a:r>
              <a:rPr lang="de-DE" dirty="0" smtClean="0"/>
              <a:t>URL…</a:t>
            </a:r>
            <a:endParaRPr lang="de-CH" dirty="0" smtClean="0"/>
          </a:p>
          <a:p>
            <a:pPr lvl="0"/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19200" y="3240000"/>
            <a:ext cx="11160000" cy="144000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rgbClr val="009FE3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de-DE" smtClean="0"/>
              <a:t>Schlusssatz, Handlungsaufforderung (opt.)</a:t>
            </a:r>
            <a:endParaRPr lang="de-CH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008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9200" y="1872000"/>
            <a:ext cx="11160000" cy="2880000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bg1">
                    <a:lumMod val="6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280583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9200" y="1872000"/>
            <a:ext cx="11160000" cy="4320000"/>
          </a:xfrm>
        </p:spPr>
        <p:txBody>
          <a:bodyPr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5AC23F4F-66B7-46A3-AB40-3D776688B753}" type="datetime1">
              <a:rPr lang="de-CH" smtClean="0"/>
              <a:t>15.05.2024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94301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34920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9200" y="4589463"/>
            <a:ext cx="11160000" cy="154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015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9200" y="1872000"/>
            <a:ext cx="5472000" cy="4320000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9999" y="1872000"/>
            <a:ext cx="5472000" cy="4320000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194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9200" y="1947863"/>
            <a:ext cx="54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200" y="2914651"/>
            <a:ext cx="5472000" cy="32750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99999" y="1947863"/>
            <a:ext cx="54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99859" y="2914651"/>
            <a:ext cx="5472000" cy="32750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491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001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8949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1008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000" y="2159999"/>
            <a:ext cx="6731999" cy="396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200" y="2160000"/>
            <a:ext cx="414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94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9200" y="1872000"/>
            <a:ext cx="111600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19200" y="637200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72A3-220D-48A9-B693-AB7431F73DEE}" type="datetime1">
              <a:rPr lang="de-CH" smtClean="0"/>
              <a:t>15.05.2024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32000" y="6372000"/>
            <a:ext cx="79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32000" y="637200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216800" cy="36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8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0082C7"/>
        </a:buClr>
        <a:buSzPct val="80000"/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3" userDrawn="1">
          <p15:clr>
            <a:srgbClr val="F26B43"/>
          </p15:clr>
        </p15:guide>
        <p15:guide id="2" pos="619" userDrawn="1">
          <p15:clr>
            <a:srgbClr val="F26B43"/>
          </p15:clr>
        </p15:guide>
        <p15:guide id="3" pos="7151" userDrawn="1">
          <p15:clr>
            <a:srgbClr val="F26B43"/>
          </p15:clr>
        </p15:guide>
        <p15:guide id="4" orient="horz" pos="38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76" name="Gewinkelte Verbindung 2075"/>
          <p:cNvCxnSpPr/>
          <p:nvPr/>
        </p:nvCxnSpPr>
        <p:spPr>
          <a:xfrm flipH="1">
            <a:off x="2207196" y="2409378"/>
            <a:ext cx="7417196" cy="1656184"/>
          </a:xfrm>
          <a:prstGeom prst="bentConnector3">
            <a:avLst>
              <a:gd name="adj1" fmla="val -3082"/>
            </a:avLst>
          </a:prstGeom>
          <a:ln>
            <a:solidFill>
              <a:srgbClr val="3366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Gewinkelte Verbindung 95"/>
          <p:cNvCxnSpPr/>
          <p:nvPr/>
        </p:nvCxnSpPr>
        <p:spPr>
          <a:xfrm rot="10800000" flipH="1" flipV="1">
            <a:off x="2207569" y="2535392"/>
            <a:ext cx="7416824" cy="1404156"/>
          </a:xfrm>
          <a:prstGeom prst="bentConnector3">
            <a:avLst>
              <a:gd name="adj1" fmla="val -3082"/>
            </a:avLst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winkelte Verbindung 30"/>
          <p:cNvCxnSpPr/>
          <p:nvPr/>
        </p:nvCxnSpPr>
        <p:spPr>
          <a:xfrm>
            <a:off x="5951984" y="3140968"/>
            <a:ext cx="3015296" cy="288032"/>
          </a:xfrm>
          <a:prstGeom prst="bentConnector2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winkelte Verbindung 25"/>
          <p:cNvCxnSpPr/>
          <p:nvPr/>
        </p:nvCxnSpPr>
        <p:spPr>
          <a:xfrm rot="10800000" flipV="1">
            <a:off x="2918608" y="3140965"/>
            <a:ext cx="3033376" cy="288034"/>
          </a:xfrm>
          <a:prstGeom prst="bentConnector2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4454692" y="944914"/>
            <a:ext cx="2952750" cy="57626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de-CH" sz="1000" b="1" dirty="0">
                <a:solidFill>
                  <a:prstClr val="black"/>
                </a:solidFill>
                <a:cs typeface="Arial" pitchFamily="34" charset="0"/>
              </a:rPr>
              <a:t>Dienststelle Soziales und Gesellschaft (DISG)</a:t>
            </a:r>
          </a:p>
          <a:p>
            <a:pPr algn="ctr" defTabSz="914400">
              <a:defRPr/>
            </a:pPr>
            <a:r>
              <a:rPr lang="de-CH" sz="1000" dirty="0">
                <a:solidFill>
                  <a:prstClr val="black"/>
                </a:solidFill>
                <a:cs typeface="Arial" pitchFamily="34" charset="0"/>
              </a:rPr>
              <a:t>Dienststellenleitung (DL): </a:t>
            </a:r>
            <a:r>
              <a:rPr lang="de-CH" sz="1000" b="1" dirty="0">
                <a:solidFill>
                  <a:prstClr val="black"/>
                </a:solidFill>
                <a:cs typeface="Arial" pitchFamily="34" charset="0"/>
              </a:rPr>
              <a:t>Edith Lang </a:t>
            </a:r>
          </a:p>
        </p:txBody>
      </p:sp>
      <p:sp>
        <p:nvSpPr>
          <p:cNvPr id="2068" name="Rectangle 1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1752600" algn="r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1752600" algn="r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1752600" algn="r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175260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175260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75260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75260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75260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75260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de-DE" altLang="de-DE" sz="1800">
              <a:solidFill>
                <a:prstClr val="black"/>
              </a:solidFill>
              <a:latin typeface="+mn-lt"/>
            </a:endParaRPr>
          </a:p>
        </p:txBody>
      </p:sp>
      <p:graphicFrame>
        <p:nvGraphicFramePr>
          <p:cNvPr id="54" name="Tabel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33326"/>
              </p:ext>
            </p:extLst>
          </p:nvPr>
        </p:nvGraphicFramePr>
        <p:xfrm>
          <a:off x="3503961" y="247872"/>
          <a:ext cx="8280400" cy="944880"/>
        </p:xfrm>
        <a:graphic>
          <a:graphicData uri="http://schemas.openxmlformats.org/drawingml/2006/table">
            <a:tbl>
              <a:tblPr/>
              <a:tblGrid>
                <a:gridCol w="6500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  <a:tabLst>
                          <a:tab pos="717550" algn="l"/>
                          <a:tab pos="6681470" algn="r"/>
                        </a:tabLst>
                      </a:pPr>
                      <a:endParaRPr lang="de-CH" sz="5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  <a:tabLst>
                          <a:tab pos="717550" algn="l"/>
                          <a:tab pos="6681470" algn="r"/>
                        </a:tabLst>
                      </a:pPr>
                      <a:endParaRPr lang="de-CH" sz="500" dirty="0" smtClean="0">
                        <a:latin typeface="Arial Black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  <a:tabLst>
                          <a:tab pos="717550" algn="l"/>
                          <a:tab pos="6681470" algn="r"/>
                        </a:tabLst>
                      </a:pPr>
                      <a:endParaRPr lang="de-CH" sz="500" dirty="0" smtClean="0">
                        <a:latin typeface="Arial Black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  <a:tabLst>
                          <a:tab pos="717550" algn="l"/>
                          <a:tab pos="6681470" algn="r"/>
                        </a:tabLst>
                      </a:pPr>
                      <a:endParaRPr lang="de-CH" sz="500" dirty="0" smtClean="0">
                        <a:latin typeface="Arial Black"/>
                        <a:ea typeface="Times New Roman"/>
                        <a:cs typeface="Times New Roman"/>
                      </a:endParaRPr>
                    </a:p>
                  </a:txBody>
                  <a:tcPr marL="28136" marR="281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  <a:tabLst>
                          <a:tab pos="6681470" algn="r"/>
                        </a:tabLst>
                      </a:pPr>
                      <a:r>
                        <a:rPr lang="de-DE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Organigramm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7550" algn="l"/>
                          <a:tab pos="6681470" algn="r"/>
                        </a:tabLst>
                        <a:defRPr/>
                      </a:pPr>
                      <a:r>
                        <a:rPr lang="de-CH" sz="1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1.1.2018</a:t>
                      </a:r>
                    </a:p>
                    <a:p>
                      <a:pPr>
                        <a:spcAft>
                          <a:spcPts val="300"/>
                        </a:spcAft>
                        <a:tabLst>
                          <a:tab pos="717550" algn="l"/>
                          <a:tab pos="6681470" algn="r"/>
                        </a:tabLst>
                      </a:pPr>
                      <a:r>
                        <a:rPr lang="de-DE" sz="800" i="0" dirty="0" smtClean="0">
                          <a:latin typeface="+mn-lt"/>
                          <a:ea typeface="Times New Roman"/>
                          <a:cs typeface="Times New Roman"/>
                        </a:rPr>
                        <a:t>Version:</a:t>
                      </a:r>
                      <a:r>
                        <a:rPr lang="de-DE" sz="800" i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800" i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01.01.2024</a:t>
                      </a:r>
                      <a:endParaRPr lang="de-CH" sz="8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7550" algn="l"/>
                          <a:tab pos="6681470" algn="r"/>
                        </a:tabLst>
                        <a:defRPr/>
                      </a:pPr>
                      <a:endParaRPr lang="de-CH" sz="1100" b="1" kern="1200" noProof="0" dirty="0" smtClean="0">
                        <a:solidFill>
                          <a:schemeClr val="tx1"/>
                        </a:solidFill>
                        <a:latin typeface="Arial Black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  <a:tabLst>
                          <a:tab pos="6681470" algn="r"/>
                        </a:tabLst>
                      </a:pPr>
                      <a:endParaRPr lang="de-CH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136" marR="281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Rechteck 49"/>
          <p:cNvSpPr/>
          <p:nvPr/>
        </p:nvSpPr>
        <p:spPr>
          <a:xfrm>
            <a:off x="2207568" y="1988841"/>
            <a:ext cx="1944216" cy="1084008"/>
          </a:xfrm>
          <a:prstGeom prst="rect">
            <a:avLst/>
          </a:prstGeom>
          <a:solidFill>
            <a:srgbClr val="FECBA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defTabSz="914400">
              <a:defRPr/>
            </a:pPr>
            <a:r>
              <a:rPr lang="de-CH" sz="1000" b="1" dirty="0">
                <a:solidFill>
                  <a:prstClr val="black"/>
                </a:solidFill>
                <a:cs typeface="Arial" panose="020B0604020202020204" pitchFamily="34" charset="0"/>
              </a:rPr>
              <a:t>Finanzen und Services (FS)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Buchhaltung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Controlling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KÜG SEG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IVSE-Verbindungsstelle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Kontraktmanagement, Infrastruktur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Empfang</a:t>
            </a:r>
          </a:p>
        </p:txBody>
      </p:sp>
      <p:sp>
        <p:nvSpPr>
          <p:cNvPr id="22" name="Rechteck 21"/>
          <p:cNvSpPr/>
          <p:nvPr/>
        </p:nvSpPr>
        <p:spPr>
          <a:xfrm>
            <a:off x="2198157" y="3429000"/>
            <a:ext cx="1728192" cy="268347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 defTabSz="914400">
              <a:defRPr/>
            </a:pPr>
            <a:r>
              <a:rPr lang="de-CH" sz="1000" b="1" dirty="0">
                <a:solidFill>
                  <a:prstClr val="black"/>
                </a:solidFill>
                <a:cs typeface="Arial" panose="020B0604020202020204" pitchFamily="34" charset="0"/>
              </a:rPr>
              <a:t>Kindheit-Jugend-Familie und Integration (KJFI)</a:t>
            </a:r>
          </a:p>
          <a:p>
            <a:pPr algn="ctr" defTabSz="914400">
              <a:defRPr/>
            </a:pPr>
            <a:endParaRPr lang="de-CH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914400">
              <a:tabLst>
                <a:tab pos="85725" algn="l"/>
              </a:tabLst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defTabSz="914400">
              <a:buFont typeface="Symbol" charset="2"/>
              <a:buChar char="-"/>
              <a:tabLst>
                <a:tab pos="85725" algn="l"/>
              </a:tabLst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Koordination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Kinder- und Jugendfragen (Leitbild)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Kinder-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, Jugendförderung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Frühe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Förderung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Planung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und Steuerung SEG A und C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Bewilligung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und Aufsicht sozialpädagogischer Angebote (inkl. BJ, MNA, PAVO)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Koordination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Integration von Zugewanderten (KIP)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Massnahmen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zur sozialen Integration, Information/Beratung </a:t>
            </a:r>
          </a:p>
          <a:p>
            <a:pPr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4115924" y="3428999"/>
            <a:ext cx="1728000" cy="2685553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 defTabSz="914400">
              <a:defRPr/>
            </a:pPr>
            <a:r>
              <a:rPr lang="de-CH" sz="1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Behinderung </a:t>
            </a:r>
            <a:r>
              <a:rPr lang="de-CH" sz="1000" b="1" smtClean="0">
                <a:solidFill>
                  <a:prstClr val="black"/>
                </a:solidFill>
                <a:cs typeface="Arial" panose="020B0604020202020204" pitchFamily="34" charset="0"/>
              </a:rPr>
              <a:t>und Betreuung </a:t>
            </a:r>
            <a:r>
              <a:rPr lang="de-CH" sz="1000" b="1" smtClean="0">
                <a:solidFill>
                  <a:prstClr val="black"/>
                </a:solidFill>
                <a:cs typeface="Arial" panose="020B0604020202020204" pitchFamily="34" charset="0"/>
              </a:rPr>
              <a:t>(</a:t>
            </a:r>
            <a:r>
              <a:rPr lang="de-CH" sz="1000" b="1" smtClean="0">
                <a:solidFill>
                  <a:prstClr val="black"/>
                </a:solidFill>
                <a:cs typeface="Arial" panose="020B0604020202020204" pitchFamily="34" charset="0"/>
              </a:rPr>
              <a:t>BB)</a:t>
            </a:r>
            <a:endParaRPr lang="de-CH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defTabSz="914400">
              <a:buFont typeface="Symbol" charset="2"/>
              <a:buChar char="-"/>
              <a:defRPr/>
            </a:pPr>
            <a:endParaRPr lang="de-CH" sz="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Koordination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Behindertenfragen (</a:t>
            </a: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Leitbild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Planung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und Steuerung SEG (inkl. Leistungsaufträge)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Bewilligung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und Aufsicht SEG B, SEG-nahe BPG-Betriebe </a:t>
            </a:r>
          </a:p>
          <a:p>
            <a:pPr defTabSz="914400">
              <a:defRPr/>
            </a:pP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</a:p>
          <a:p>
            <a:pPr algn="ctr"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10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7945942" y="3429000"/>
            <a:ext cx="1728000" cy="268347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 defTabSz="914400">
              <a:defRPr/>
            </a:pPr>
            <a:r>
              <a:rPr lang="de-CH" sz="950" b="1" dirty="0">
                <a:solidFill>
                  <a:prstClr val="black"/>
                </a:solidFill>
                <a:cs typeface="Arial" panose="020B0604020202020204" pitchFamily="34" charset="0"/>
              </a:rPr>
              <a:t>Opferberatungsstelle (OBS)</a:t>
            </a:r>
          </a:p>
          <a:p>
            <a:pPr algn="ctr" defTabSz="914400">
              <a:defRPr/>
            </a:pPr>
            <a:endParaRPr lang="de-CH" sz="95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95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Koordination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der Fragen zur Opferhilfe, Gewalt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Beratung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und Begleitung von Opfern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Soforthilfeleistungen</a:t>
            </a: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Anlaufstelle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FSZM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Beratung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Kinderschutz</a:t>
            </a:r>
          </a:p>
          <a:p>
            <a:pPr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6030933" y="3421781"/>
            <a:ext cx="1728000" cy="268347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 defTabSz="914400">
              <a:defRPr/>
            </a:pPr>
            <a:r>
              <a:rPr lang="de-CH" sz="950" b="1" dirty="0">
                <a:solidFill>
                  <a:prstClr val="black"/>
                </a:solidFill>
                <a:cs typeface="Arial" panose="020B0604020202020204" pitchFamily="34" charset="0"/>
              </a:rPr>
              <a:t>Alter und</a:t>
            </a:r>
            <a:br>
              <a:rPr lang="de-CH" sz="950" b="1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de-CH" sz="950" b="1" dirty="0">
                <a:solidFill>
                  <a:prstClr val="black"/>
                </a:solidFill>
                <a:cs typeface="Arial" panose="020B0604020202020204" pitchFamily="34" charset="0"/>
              </a:rPr>
              <a:t>Existenzsicherung (AE)</a:t>
            </a:r>
          </a:p>
          <a:p>
            <a:pPr algn="ctr" defTabSz="914400">
              <a:defRPr/>
            </a:pPr>
            <a:endParaRPr lang="de-CH" sz="95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95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Koordination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Altersfragen (Leitbild, Demenzstrategie)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Planung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und Steuerung Langzeitpflege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Bewilligung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und Aufsicht BPG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Koordination 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Existenzsicherung (v.a. WSH und </a:t>
            </a:r>
            <a:r>
              <a:rPr lang="de-CH" sz="800" dirty="0" err="1">
                <a:solidFill>
                  <a:prstClr val="black"/>
                </a:solidFill>
                <a:cs typeface="Arial" panose="020B0604020202020204" pitchFamily="34" charset="0"/>
              </a:rPr>
              <a:t>Alimentenhilfe</a:t>
            </a: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)</a:t>
            </a:r>
          </a:p>
          <a:p>
            <a:pPr algn="ctr"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de-CH" sz="95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cxnSp>
        <p:nvCxnSpPr>
          <p:cNvPr id="84" name="Gerade Verbindung 83"/>
          <p:cNvCxnSpPr/>
          <p:nvPr/>
        </p:nvCxnSpPr>
        <p:spPr>
          <a:xfrm>
            <a:off x="6960096" y="3140968"/>
            <a:ext cx="0" cy="288032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>
            <a:stCxn id="45" idx="2"/>
          </p:cNvCxnSpPr>
          <p:nvPr/>
        </p:nvCxnSpPr>
        <p:spPr>
          <a:xfrm>
            <a:off x="5931068" y="1521176"/>
            <a:ext cx="11877" cy="1619792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5087888" y="3140968"/>
            <a:ext cx="0" cy="288032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7644161" y="1988841"/>
            <a:ext cx="1944216" cy="1084008"/>
          </a:xfrm>
          <a:prstGeom prst="rect">
            <a:avLst/>
          </a:prstGeom>
          <a:solidFill>
            <a:srgbClr val="CCCCFF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defTabSz="914400">
              <a:defRPr/>
            </a:pPr>
            <a:r>
              <a:rPr lang="de-CH" sz="1000" b="1" dirty="0">
                <a:solidFill>
                  <a:prstClr val="black"/>
                </a:solidFill>
                <a:cs typeface="Arial" panose="020B0604020202020204" pitchFamily="34" charset="0"/>
              </a:rPr>
              <a:t>Rechtsdienst (RD)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itchFamily="34" charset="0"/>
              </a:rPr>
              <a:t>Behörde Opferhilfe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itchFamily="34" charset="0"/>
              </a:rPr>
              <a:t>Juristischer Support DISG</a:t>
            </a:r>
          </a:p>
        </p:txBody>
      </p:sp>
      <p:sp>
        <p:nvSpPr>
          <p:cNvPr id="28" name="Rechteck 27"/>
          <p:cNvSpPr/>
          <p:nvPr/>
        </p:nvSpPr>
        <p:spPr>
          <a:xfrm>
            <a:off x="6109882" y="1589296"/>
            <a:ext cx="1484729" cy="104112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defTabSz="914400">
              <a:defRPr/>
            </a:pPr>
            <a:r>
              <a:rPr lang="de-CH" sz="1000" b="1" dirty="0">
                <a:solidFill>
                  <a:prstClr val="black"/>
                </a:solidFill>
                <a:cs typeface="Arial" panose="020B0604020202020204" pitchFamily="34" charset="0"/>
              </a:rPr>
              <a:t>Assistenz /</a:t>
            </a:r>
            <a:br>
              <a:rPr lang="de-CH" sz="1000" b="1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de-CH" sz="1000" b="1" dirty="0">
                <a:solidFill>
                  <a:prstClr val="black"/>
                </a:solidFill>
                <a:cs typeface="Arial" panose="020B0604020202020204" pitchFamily="34" charset="0"/>
              </a:rPr>
              <a:t> IT und </a:t>
            </a:r>
            <a:r>
              <a:rPr lang="de-CH" sz="1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Prozesse / Gleichstellung</a:t>
            </a:r>
            <a:endParaRPr lang="de-CH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Personaladministration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>
                <a:solidFill>
                  <a:prstClr val="black"/>
                </a:solidFill>
                <a:cs typeface="Arial" panose="020B0604020202020204" pitchFamily="34" charset="0"/>
              </a:rPr>
              <a:t>Lehrlingswesen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Kommunikation</a:t>
            </a:r>
          </a:p>
          <a:p>
            <a:pPr marL="171450" indent="-171450" defTabSz="914400">
              <a:buFont typeface="Symbol" charset="2"/>
              <a:buChar char="-"/>
              <a:defRPr/>
            </a:pPr>
            <a:r>
              <a:rPr lang="de-CH" sz="800" dirty="0" smtClean="0">
                <a:solidFill>
                  <a:prstClr val="black"/>
                </a:solidFill>
                <a:cs typeface="Arial" panose="020B0604020202020204" pitchFamily="34" charset="0"/>
              </a:rPr>
              <a:t>Koordinationsaufgaben</a:t>
            </a:r>
          </a:p>
          <a:p>
            <a:pPr algn="ctr" defTabSz="914400">
              <a:defRPr/>
            </a:pPr>
            <a:endParaRPr lang="de-CH" sz="10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cxnSp>
        <p:nvCxnSpPr>
          <p:cNvPr id="29" name="Gerade Verbindung 84"/>
          <p:cNvCxnSpPr>
            <a:endCxn id="28" idx="1"/>
          </p:cNvCxnSpPr>
          <p:nvPr/>
        </p:nvCxnSpPr>
        <p:spPr>
          <a:xfrm flipV="1">
            <a:off x="5951984" y="2109858"/>
            <a:ext cx="157898" cy="706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84"/>
          <p:cNvCxnSpPr/>
          <p:nvPr/>
        </p:nvCxnSpPr>
        <p:spPr>
          <a:xfrm>
            <a:off x="4151784" y="2764761"/>
            <a:ext cx="1791159" cy="0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84"/>
          <p:cNvCxnSpPr/>
          <p:nvPr/>
        </p:nvCxnSpPr>
        <p:spPr>
          <a:xfrm>
            <a:off x="5951984" y="2764761"/>
            <a:ext cx="1729136" cy="0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n Luzern">
  <a:themeElements>
    <a:clrScheme name="Kanton Luzer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CCFF"/>
      </a:accent1>
      <a:accent2>
        <a:srgbClr val="3399FF"/>
      </a:accent2>
      <a:accent3>
        <a:srgbClr val="0066FF"/>
      </a:accent3>
      <a:accent4>
        <a:srgbClr val="0000FF"/>
      </a:accent4>
      <a:accent5>
        <a:srgbClr val="003399"/>
      </a:accent5>
      <a:accent6>
        <a:srgbClr val="000066"/>
      </a:accent6>
      <a:hlink>
        <a:srgbClr val="7FCAFF"/>
      </a:hlink>
      <a:folHlink>
        <a:srgbClr val="40AFFF"/>
      </a:folHlink>
    </a:clrScheme>
    <a:fontScheme name="Segoe UI">
      <a:majorFont>
        <a:latin typeface="Segoe UI fet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2808E21A-8CEB-4AD8-9B47-87429428C934}" vid="{12467E2D-BDDD-4BA1-991D-8047D18ED07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187</Words>
  <Application>Microsoft Office PowerPoint</Application>
  <PresentationFormat>Breitbild</PresentationFormat>
  <Paragraphs>62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Black</vt:lpstr>
      <vt:lpstr>Segoe UI</vt:lpstr>
      <vt:lpstr>Symbol</vt:lpstr>
      <vt:lpstr>Times New Roman</vt:lpstr>
      <vt:lpstr>Kanton Luzern</vt:lpstr>
      <vt:lpstr>PowerPoint-Präsentation</vt:lpstr>
    </vt:vector>
  </TitlesOfParts>
  <Company>Kanton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Cornelia Odermatt</dc:creator>
  <cp:lastModifiedBy>Cornelia Odermatt</cp:lastModifiedBy>
  <cp:revision>11</cp:revision>
  <dcterms:created xsi:type="dcterms:W3CDTF">2023-07-25T05:58:30Z</dcterms:created>
  <dcterms:modified xsi:type="dcterms:W3CDTF">2024-05-15T05:53:26Z</dcterms:modified>
</cp:coreProperties>
</file>